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9" r:id="rId3"/>
    <p:sldId id="281" r:id="rId4"/>
    <p:sldId id="280" r:id="rId5"/>
    <p:sldId id="275" r:id="rId6"/>
    <p:sldId id="278" r:id="rId7"/>
    <p:sldId id="265" r:id="rId8"/>
    <p:sldId id="276" r:id="rId9"/>
    <p:sldId id="277" r:id="rId10"/>
    <p:sldId id="268" r:id="rId11"/>
    <p:sldId id="283" r:id="rId12"/>
    <p:sldId id="271" r:id="rId13"/>
    <p:sldId id="282" r:id="rId14"/>
    <p:sldId id="269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82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8DF0E-13F3-45E1-9595-D2214ED0758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DF522-C157-4AAE-BC1D-23DC8C8B8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2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727A2-AE3F-1F3A-61B8-52B47505D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01F6F-994E-685E-CA73-3313836F9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33840-623A-14B0-6673-B195A3BB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4F9D8-0911-199B-9885-279E1DD3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7E839-C878-7562-961F-80276202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277FA-A995-1E25-F619-9D1FF0AC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481D5C-2DAA-5853-41A4-504A9F4C2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5F5DB-BDFE-2E0E-7DFC-D11539A1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21177E-6435-285D-3AF6-CBEDA4C7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C381E-F046-B079-F965-9C14C846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6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7C862-4FFE-07EB-379C-797437436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57AA74-9D63-82F0-E50B-FE6CE2237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D0ECC-F4CA-2C70-033B-AD964CB1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BC0C4-F10E-1A57-84D5-4F93C6E7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F5557-3DBE-5250-863F-C04DDAF5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6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D9658-C477-8C11-93BD-2DB0448C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0AF87-BE28-95A3-3D98-E689B3463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73A24-36DD-7DB9-AD21-CEA63976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EA621-1F2F-D3C2-D796-F0603E38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F0EC-948F-8DFC-9DA0-6B945D95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9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77BBF-2644-C0F6-2ADB-338F40D3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DA0247-F5E0-1C40-1DA6-E51746D2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C797C-CFE8-E1BA-490A-BBAD6538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D027F-B8B9-7D36-3BA2-4E3A7989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51281-20F7-D246-A715-2A089D9D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7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A6A0A-9732-5F51-D499-982FBEE1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33E01-21CB-9FB5-A766-CE4C7BE05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8CDBDE-0BC5-FE7C-F1A4-917857F76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97D360-93FD-2C0C-9955-1CAB34CC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76D287-7538-D453-8299-DA6C499B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7F7464-B3F5-7435-A7B1-C44B512B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8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58117-85D7-ADD7-CDCC-7E6780F6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248558-C2D9-5D73-90E1-D4BBC4E35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8150D7-ACB2-F777-94F2-C4B8EC7BD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13707B-26EA-BC95-D048-EB71305CF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11ECAD-C81E-A237-5833-0729F5649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D7CFC8-9081-7197-2BB8-AA4A8B50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313954-5B10-DB87-D65F-E61D7C9F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559169-35DF-1749-9987-F6A16F26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2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79CBA-9D8F-51CC-8D06-62E4FF3B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F16B3-FD24-4378-975D-9D155834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28DBB-D8B8-2C92-CE6D-FD7C68A5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4A4E11-1106-BDD2-3F92-887B4FD9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0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8E2F1E-D12E-661F-61F6-4F1743EE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A74FAA-39A5-C9B4-D1B1-E890202E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A1F29-46F0-9471-3EAB-D62A91B4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8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202FF-7BF4-0FDF-A470-774A8BEB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55C8D-6878-D298-E0F1-57B78C764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E6362E-5D8D-1AD2-1CE3-097C31560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186DB8-338B-262C-6B28-D9FD1DCF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03608-F4E4-0387-6E01-F31F94C7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750D8-6CFD-EC23-0A06-B99908F9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2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65C0A-2DF5-A9E1-A1DE-35EB96CB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8D63F-7BA8-598D-7D7F-8487663E4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8D0906-8DAA-A2C1-3559-3C5956F3B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8A0735-0A2B-CEA5-D4E5-57978257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39A1E-8618-AC03-BF38-299545FD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03C45-5B1E-074B-4FC2-B3B50BBE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4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9C1FFC-5BB4-7EA0-C28F-C07B9896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EC048-72FB-19E3-F416-BFAAD0CC2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03AD-7310-2E54-ED64-2511B5BB8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50DA-FD87-406D-BBA7-1144CC2B9CD1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1E241-4300-C5A8-6DDD-0F759A34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55E3F-9D01-53AB-7BA9-9B9583ADC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13935-7B4C-4456-AA5B-D3FCF488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ACCC7E-7F32-CBAC-DC37-BEEC00B1C8B7}"/>
              </a:ext>
            </a:extLst>
          </p:cNvPr>
          <p:cNvCxnSpPr>
            <a:cxnSpLocks/>
          </p:cNvCxnSpPr>
          <p:nvPr/>
        </p:nvCxnSpPr>
        <p:spPr>
          <a:xfrm>
            <a:off x="805872" y="3136821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938FE99-B87F-54F6-56F1-4B77B27A63B7}"/>
              </a:ext>
            </a:extLst>
          </p:cNvPr>
          <p:cNvSpPr txBox="1"/>
          <p:nvPr/>
        </p:nvSpPr>
        <p:spPr>
          <a:xfrm>
            <a:off x="4419598" y="2490490"/>
            <a:ext cx="335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UIST</a:t>
            </a:r>
            <a:r>
              <a:rPr lang="ko-KR" altLang="en-US" sz="3600" dirty="0">
                <a:solidFill>
                  <a:schemeClr val="bg1"/>
                </a:solidFill>
              </a:rPr>
              <a:t> 진행상황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B931-2221-0836-25EE-A1D301BF5769}"/>
              </a:ext>
            </a:extLst>
          </p:cNvPr>
          <p:cNvSpPr txBox="1"/>
          <p:nvPr/>
        </p:nvSpPr>
        <p:spPr>
          <a:xfrm>
            <a:off x="1685636" y="3783152"/>
            <a:ext cx="896850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b="1" i="0" dirty="0">
                <a:solidFill>
                  <a:schemeClr val="bg1"/>
                </a:solidFill>
                <a:effectLst/>
                <a:latin typeface="Merriweather Sans" pitchFamily="2" charset="0"/>
              </a:rPr>
              <a:t>Augmented Perception and Extended </a:t>
            </a:r>
            <a:r>
              <a:rPr lang="en-US" altLang="ko-KR" sz="2000" b="1" i="0" dirty="0" err="1">
                <a:solidFill>
                  <a:schemeClr val="bg1"/>
                </a:solidFill>
                <a:effectLst/>
                <a:latin typeface="Merriweather Sans" pitchFamily="2" charset="0"/>
              </a:rPr>
              <a:t>eXperience</a:t>
            </a:r>
            <a:endParaRPr lang="en-US" altLang="ko-KR" sz="2000" b="1" i="0" dirty="0">
              <a:solidFill>
                <a:schemeClr val="bg1"/>
              </a:solidFill>
              <a:effectLst/>
              <a:latin typeface="Merriweather Sans" pitchFamily="2" charset="0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b="1" i="0" dirty="0">
                <a:solidFill>
                  <a:schemeClr val="bg1"/>
                </a:solidFill>
                <a:effectLst/>
                <a:latin typeface="Merriweather Sans" pitchFamily="2" charset="0"/>
              </a:rPr>
              <a:t>APEX lab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Merriweather Sans" pitchFamily="2" charset="0"/>
              </a:rPr>
              <a:t>최보규</a:t>
            </a:r>
            <a:endParaRPr lang="en-US" altLang="ko-KR" sz="2000" b="1" dirty="0">
              <a:solidFill>
                <a:schemeClr val="bg1"/>
              </a:solidFill>
              <a:latin typeface="Merriweather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3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AB4DD-6340-D99E-2401-E66CB606C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99D35B-CFF4-64DC-4A0D-83A2A576FB44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418E3E-B100-DDC1-6DE4-1985DEE16705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EF9347-FB2C-A136-147D-2CFAB29B2D04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8B6F7-22AC-DC42-5F65-FE10BEACC84D}"/>
              </a:ext>
            </a:extLst>
          </p:cNvPr>
          <p:cNvSpPr txBox="1"/>
          <p:nvPr/>
        </p:nvSpPr>
        <p:spPr>
          <a:xfrm>
            <a:off x="805873" y="932276"/>
            <a:ext cx="10259290" cy="1787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How much did you enjoy the experience |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재미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I felt that the condition that I used makes my arm/hand feel tired |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피로감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편안함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I found the feedback useful to aid aiming within the gaming experience | </a:t>
            </a:r>
            <a:r>
              <a:rPr lang="ko-KR" altLang="en-US" sz="2000" dirty="0" err="1">
                <a:solidFill>
                  <a:schemeClr val="bg1"/>
                </a:solidFill>
                <a:latin typeface="+mj-lt"/>
              </a:rPr>
              <a:t>몰입감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What controller would you prefer using? |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만족도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선호도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6BD885-A23D-3369-C20C-A590879E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05" y="2828304"/>
            <a:ext cx="8094590" cy="309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2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6843A-94AF-545E-6AF1-5DB52A87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78E4B7-C02C-8A03-DA3E-8D4BA56F9762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BED4AB-82C3-32E2-8A9C-ADB8528D0985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2AFFE7-DA78-769B-C094-1B6A2D1A07EF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BB212-8321-10FD-217F-FF5CDAE00E5B}"/>
              </a:ext>
            </a:extLst>
          </p:cNvPr>
          <p:cNvSpPr txBox="1"/>
          <p:nvPr/>
        </p:nvSpPr>
        <p:spPr>
          <a:xfrm>
            <a:off x="0" y="1171587"/>
            <a:ext cx="11589327" cy="3642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실험 방식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lvl="3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1 ~ 5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의 척도가 대부분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	     basic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한 질문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재미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피로도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선호도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+mj-lt"/>
              </a:rPr>
              <a:t>몰입감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자신들의 강점을 살리는 질문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	    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통계적 검정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</a:rPr>
              <a:t>levene</a:t>
            </a:r>
            <a:r>
              <a:rPr lang="en-US" altLang="ko-KR" sz="2000" dirty="0">
                <a:solidFill>
                  <a:schemeClr val="bg1"/>
                </a:solidFill>
              </a:rPr>
              <a:t> and </a:t>
            </a:r>
            <a:r>
              <a:rPr lang="en-US" altLang="ko-KR" sz="2000" dirty="0" err="1">
                <a:solidFill>
                  <a:schemeClr val="bg1"/>
                </a:solidFill>
              </a:rPr>
              <a:t>shapiro</a:t>
            </a:r>
            <a:r>
              <a:rPr lang="en-US" altLang="ko-KR" sz="2000" dirty="0">
                <a:solidFill>
                  <a:schemeClr val="bg1"/>
                </a:solidFill>
              </a:rPr>
              <a:t> test, </a:t>
            </a:r>
            <a:r>
              <a:rPr lang="en-US" altLang="ko-KR" sz="2000" dirty="0" err="1">
                <a:solidFill>
                  <a:schemeClr val="bg1"/>
                </a:solidFill>
              </a:rPr>
              <a:t>QQplot</a:t>
            </a:r>
            <a:r>
              <a:rPr lang="en-US" altLang="ko-KR" sz="2000" dirty="0">
                <a:solidFill>
                  <a:schemeClr val="bg1"/>
                </a:solidFill>
              </a:rPr>
              <a:t> -&gt; </a:t>
            </a:r>
            <a:r>
              <a:rPr lang="ko-KR" altLang="en-US" sz="2000" dirty="0">
                <a:solidFill>
                  <a:schemeClr val="bg1"/>
                </a:solidFill>
              </a:rPr>
              <a:t>반복 측정 </a:t>
            </a:r>
            <a:r>
              <a:rPr lang="en-US" altLang="ko-KR" sz="2000" dirty="0">
                <a:solidFill>
                  <a:schemeClr val="bg1"/>
                </a:solidFill>
              </a:rPr>
              <a:t>ANOVA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) – p &lt; 0.05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	    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G*Power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를 통한 검정에서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8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명 이상이면 된다고 함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. 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309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E3072-B5D2-EABB-B625-EDE217AA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7C0951-F214-3031-A26F-1CA883C1585C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8480A-E30A-207A-7FBD-C60100F4DE98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3E2F6B-54DA-59EB-DEAB-1F9F14D99C57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42786-3126-3099-0A5D-64AA4F0539A4}"/>
              </a:ext>
            </a:extLst>
          </p:cNvPr>
          <p:cNvSpPr txBox="1"/>
          <p:nvPr/>
        </p:nvSpPr>
        <p:spPr>
          <a:xfrm>
            <a:off x="805873" y="1110800"/>
            <a:ext cx="5530272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실험 방식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      4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가지 거리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(25,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35, 45, 55m)                            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     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    거리마다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9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가지의 위치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사이 거리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0.5m)  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           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     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    무작위 생성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4CAFF-AAF2-C734-1C38-8D31DC32CFD1}"/>
              </a:ext>
            </a:extLst>
          </p:cNvPr>
          <p:cNvSpPr txBox="1"/>
          <p:nvPr/>
        </p:nvSpPr>
        <p:spPr>
          <a:xfrm>
            <a:off x="7256357" y="1634020"/>
            <a:ext cx="460256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25m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에서 시작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명중률에 따라 거리가 바뀜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(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±4m)</a:t>
            </a:r>
          </a:p>
          <a:p>
            <a:endParaRPr lang="en-US" altLang="ko-KR" sz="20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회 발사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(3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회 명중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거리 증가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)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  (2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회 명중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거리 유지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)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  (1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회 이하 명중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–  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거리 감소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최소 거리는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8m (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상한은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X)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endParaRPr lang="en-US" altLang="ko-KR" sz="2000" dirty="0"/>
          </a:p>
          <a:p>
            <a:r>
              <a:rPr lang="ko-KR" altLang="en-US" sz="2000" dirty="0">
                <a:solidFill>
                  <a:schemeClr val="bg1"/>
                </a:solidFill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</a:rPr>
              <a:t>72</a:t>
            </a:r>
            <a:r>
              <a:rPr lang="ko-KR" altLang="en-US" sz="2000" dirty="0">
                <a:solidFill>
                  <a:schemeClr val="bg1"/>
                </a:solidFill>
              </a:rPr>
              <a:t>회 반복 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3 x 72 x n = 216n… 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화약 가격 </a:t>
            </a:r>
            <a:r>
              <a:rPr lang="en-US" altLang="ko-KR" sz="2000" dirty="0">
                <a:solidFill>
                  <a:schemeClr val="bg1"/>
                </a:solidFill>
              </a:rPr>
              <a:t>= 720</a:t>
            </a:r>
            <a:r>
              <a:rPr lang="ko-KR" altLang="en-US" sz="2000" dirty="0">
                <a:solidFill>
                  <a:schemeClr val="bg1"/>
                </a:solidFill>
              </a:rPr>
              <a:t>발</a:t>
            </a:r>
            <a:r>
              <a:rPr lang="en-US" altLang="ko-KR" sz="2000" dirty="0">
                <a:solidFill>
                  <a:schemeClr val="bg1"/>
                </a:solidFill>
              </a:rPr>
              <a:t>(11600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1431D24-CEF2-B5B3-74D7-6EE29CCC7163}"/>
              </a:ext>
            </a:extLst>
          </p:cNvPr>
          <p:cNvSpPr/>
          <p:nvPr/>
        </p:nvSpPr>
        <p:spPr>
          <a:xfrm>
            <a:off x="5795202" y="3218604"/>
            <a:ext cx="1461155" cy="924259"/>
          </a:xfrm>
          <a:prstGeom prst="rightArrow">
            <a:avLst>
              <a:gd name="adj1" fmla="val 28626"/>
              <a:gd name="adj2" fmla="val 4160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9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170C0-BA87-201B-0BE5-D43E2515F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277051-C917-FE13-D73C-3FA60D964AB3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0CA229-214F-B7C2-A1F0-B7AE3DB609E6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A17780-6C72-E4C9-BC6F-3E16AF6B79F7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20B65-BD56-B97D-2008-3440D266CB13}"/>
              </a:ext>
            </a:extLst>
          </p:cNvPr>
          <p:cNvSpPr txBox="1"/>
          <p:nvPr/>
        </p:nvSpPr>
        <p:spPr>
          <a:xfrm>
            <a:off x="3796146" y="1354035"/>
            <a:ext cx="459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en-US" altLang="ko-KR" sz="2000" b="1" i="0" dirty="0">
                <a:solidFill>
                  <a:schemeClr val="bg1"/>
                </a:solidFill>
                <a:effectLst/>
                <a:latin typeface="Merriweather Sans" pitchFamily="2" charset="0"/>
              </a:rPr>
              <a:t>Effect of LFF on the Learning Curve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D798C6-75A9-8DB8-C077-1C8479AF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98" y="2017056"/>
            <a:ext cx="9358238" cy="36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86AB4-3B73-6FAD-EE6F-A034A41F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D0D6CC-8CE9-E012-0473-2F1F2E1500E6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7FCA33-2304-FCB8-4CC3-03CF9DEF174C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A74A1F-C252-6403-FA09-D81D322C0155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AD4F1-6F94-7C6D-5F5C-73259BC1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82" y="1110800"/>
            <a:ext cx="5098473" cy="4133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2C9C4-311C-AE11-CA8F-769D1198C0E8}"/>
              </a:ext>
            </a:extLst>
          </p:cNvPr>
          <p:cNvSpPr txBox="1"/>
          <p:nvPr/>
        </p:nvSpPr>
        <p:spPr>
          <a:xfrm>
            <a:off x="805872" y="1110800"/>
            <a:ext cx="10222345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     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                      컨트롤러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시중에 판매되는 총기키트                                  컨트롤러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Merriweather Sans" pitchFamily="2" charset="0"/>
              </a:rPr>
              <a:t>화약총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0672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513DF9-1AE0-0A45-653B-082142CA0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E4CFF-8C5B-B060-F242-515E294EE843}"/>
              </a:ext>
            </a:extLst>
          </p:cNvPr>
          <p:cNvSpPr txBox="1"/>
          <p:nvPr/>
        </p:nvSpPr>
        <p:spPr>
          <a:xfrm>
            <a:off x="4895272" y="2327564"/>
            <a:ext cx="8515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solidFill>
                  <a:schemeClr val="bg1"/>
                </a:solidFill>
              </a:rPr>
              <a:t>QnA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23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8BE10-C06A-87F5-12D4-96256187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F5C5D9-FC7C-60EF-FFE4-4AE2ADB643AB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1BDBE4-82C5-8B4E-6E89-3A433487A659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509893-2157-ADA3-6DF3-60A80EF10216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9EFF5-82F8-B4BE-62D9-F03A73ECF3BF}"/>
              </a:ext>
            </a:extLst>
          </p:cNvPr>
          <p:cNvSpPr txBox="1"/>
          <p:nvPr/>
        </p:nvSpPr>
        <p:spPr>
          <a:xfrm>
            <a:off x="919018" y="1246312"/>
            <a:ext cx="8968508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 Sans" pitchFamily="2" charset="0"/>
                <a:ea typeface="맑은 고딕" panose="020B0503020000020004" pitchFamily="50" charset="-127"/>
                <a:cs typeface="+mn-cs"/>
              </a:rPr>
              <a:t>한계점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 Sans" pitchFamily="2" charset="0"/>
              <a:ea typeface="맑은 고딕" panose="020B0503020000020004" pitchFamily="50" charset="-127"/>
              <a:cs typeface="+mn-cs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불발이 났을 때 </a:t>
            </a: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trigger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가 </a:t>
            </a: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detection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되는 문제</a:t>
            </a:r>
            <a:endParaRPr lang="en-US" altLang="ko-KR" sz="20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 	-&gt;  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연기</a:t>
            </a: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?, 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소리</a:t>
            </a: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? 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	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endParaRPr lang="en-US" altLang="ko-KR" sz="20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endParaRPr lang="en-US" altLang="ko-KR" sz="20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endParaRPr lang="en-US" altLang="ko-KR" sz="20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-&gt; 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현실적으로 불가능</a:t>
            </a:r>
            <a:endParaRPr lang="en-US" altLang="ko-KR" sz="20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827E24D-C80D-58BB-6203-24FBBF45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24" y="2790781"/>
            <a:ext cx="2701203" cy="270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스피커 일러스트 사운드 플랫 Ui 아이콘, 볼륨, 전화 아이콘, 플랫 Ui PNG 일러스트 및 PSD 이미지 무료 다운로드 -  Pngtree">
            <a:extLst>
              <a:ext uri="{FF2B5EF4-FFF2-40B4-BE49-F238E27FC236}">
                <a16:creationId xmlns:a16="http://schemas.microsoft.com/office/drawing/2014/main" id="{A48A91D5-2B63-9E6A-7FF7-81E4FEA1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9" y="2968364"/>
            <a:ext cx="2346036" cy="23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십자형 6">
            <a:extLst>
              <a:ext uri="{FF2B5EF4-FFF2-40B4-BE49-F238E27FC236}">
                <a16:creationId xmlns:a16="http://schemas.microsoft.com/office/drawing/2014/main" id="{E17E3DC9-06C1-E15B-6D3D-E91840103EF4}"/>
              </a:ext>
            </a:extLst>
          </p:cNvPr>
          <p:cNvSpPr/>
          <p:nvPr/>
        </p:nvSpPr>
        <p:spPr>
          <a:xfrm rot="18876309">
            <a:off x="3418249" y="3079900"/>
            <a:ext cx="1990955" cy="2001320"/>
          </a:xfrm>
          <a:prstGeom prst="plus">
            <a:avLst>
              <a:gd name="adj" fmla="val 4672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82127942-E6E0-E349-715C-DB2DA3B3634D}"/>
              </a:ext>
            </a:extLst>
          </p:cNvPr>
          <p:cNvSpPr/>
          <p:nvPr/>
        </p:nvSpPr>
        <p:spPr>
          <a:xfrm rot="18876309">
            <a:off x="6476738" y="3199604"/>
            <a:ext cx="1990955" cy="2001320"/>
          </a:xfrm>
          <a:prstGeom prst="plus">
            <a:avLst>
              <a:gd name="adj" fmla="val 4672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89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74D2F-9ABC-027F-E7FD-4CF9D8113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A9DC1E-C728-F752-9505-3399E96C8136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35963-7197-C409-ED01-118997B227E7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E676DB-D887-B2BE-B4F2-F97F3E0CB83B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A3D54-F48E-1A07-5D0E-87ED76AC7698}"/>
              </a:ext>
            </a:extLst>
          </p:cNvPr>
          <p:cNvSpPr txBox="1"/>
          <p:nvPr/>
        </p:nvSpPr>
        <p:spPr>
          <a:xfrm>
            <a:off x="323273" y="1305342"/>
            <a:ext cx="60960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1" dirty="0" err="1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Siggraph</a:t>
            </a:r>
            <a:r>
              <a:rPr lang="en-US" altLang="ko-KR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 </a:t>
            </a:r>
            <a:r>
              <a:rPr lang="en-US" altLang="ko-KR" sz="1800" b="1" dirty="0" err="1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asia</a:t>
            </a:r>
            <a:r>
              <a:rPr lang="en-US" altLang="ko-KR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 feedback 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-&gt; </a:t>
            </a:r>
            <a:r>
              <a:rPr lang="ko-KR" altLang="en-US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화약의 유한성</a:t>
            </a:r>
            <a:endParaRPr lang="en-US" altLang="ko-KR" sz="18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	-&gt; </a:t>
            </a:r>
            <a:r>
              <a:rPr lang="ko-KR" altLang="en-US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화약을 넣지 않는 실험을 진행</a:t>
            </a:r>
            <a:r>
              <a:rPr lang="en-US" altLang="ko-KR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?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		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endParaRPr lang="en-US" altLang="ko-KR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endParaRPr lang="en-US" altLang="ko-KR" sz="18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endParaRPr lang="en-US" altLang="ko-KR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	-&gt; </a:t>
            </a:r>
            <a:r>
              <a:rPr lang="ko-KR" altLang="en-US" sz="18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논문의 핀트에 어긋남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021B0E-C254-91D6-80D5-9CFAB63F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92" y="2409641"/>
            <a:ext cx="3417454" cy="341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십자형 6">
            <a:extLst>
              <a:ext uri="{FF2B5EF4-FFF2-40B4-BE49-F238E27FC236}">
                <a16:creationId xmlns:a16="http://schemas.microsoft.com/office/drawing/2014/main" id="{5E0826FB-1DB6-9389-53C9-0E6F934126AB}"/>
              </a:ext>
            </a:extLst>
          </p:cNvPr>
          <p:cNvSpPr/>
          <p:nvPr/>
        </p:nvSpPr>
        <p:spPr>
          <a:xfrm rot="18876309">
            <a:off x="4981785" y="2620117"/>
            <a:ext cx="2902752" cy="2925378"/>
          </a:xfrm>
          <a:prstGeom prst="plus">
            <a:avLst>
              <a:gd name="adj" fmla="val 4672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2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EE74D-12EB-EB30-9825-B4C92460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A4D440C-73B6-A8B4-9FBD-31D127BBE3E9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38D8F92-EC99-36CB-C1BA-3AC1BFC5B00A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094E38-76D5-54C8-F257-914C965772A2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799AFF-FCD5-D72C-C222-F46E5261E05F}"/>
              </a:ext>
            </a:extLst>
          </p:cNvPr>
          <p:cNvSpPr txBox="1"/>
          <p:nvPr/>
        </p:nvSpPr>
        <p:spPr>
          <a:xfrm>
            <a:off x="919018" y="1246312"/>
            <a:ext cx="8968508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 Sans" pitchFamily="2" charset="0"/>
                <a:ea typeface="맑은 고딕" panose="020B0503020000020004" pitchFamily="50" charset="-127"/>
                <a:cs typeface="+mn-cs"/>
              </a:rPr>
              <a:t>재장전 시스템의 개발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 Sans" pitchFamily="2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제스처</a:t>
            </a: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? 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버튼</a:t>
            </a: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?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	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	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	-&gt; 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실제 화약총의 장전과 달라</a:t>
            </a: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,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 사용자의 현실감을 떨어뜨림</a:t>
            </a:r>
            <a:endParaRPr lang="en-US" altLang="ko-KR" sz="20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		-&gt; 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센서를 </a:t>
            </a: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개 달면 되지 않을까</a:t>
            </a:r>
            <a:endParaRPr lang="en-US" altLang="ko-KR" sz="2000" b="1" dirty="0">
              <a:solidFill>
                <a:prstClr val="white"/>
              </a:solidFill>
              <a:latin typeface="Merriweather Sans" pitchFamily="2" charset="0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				-&gt; </a:t>
            </a:r>
            <a:r>
              <a:rPr lang="ko-KR" altLang="en-US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어디에</a:t>
            </a:r>
            <a:r>
              <a:rPr lang="en-US" altLang="ko-KR" sz="2000" b="1" dirty="0">
                <a:solidFill>
                  <a:prstClr val="white"/>
                </a:solidFill>
                <a:latin typeface="Merriweather Sans" pitchFamily="2" charset="0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8200" name="Picture 8" descr="스와이프 제스처 아이콘 손가락 터치 스크롤 화면 | 프리미엄 벡터">
            <a:extLst>
              <a:ext uri="{FF2B5EF4-FFF2-40B4-BE49-F238E27FC236}">
                <a16:creationId xmlns:a16="http://schemas.microsoft.com/office/drawing/2014/main" id="{382DF0B9-08AD-21AB-6915-C26370E3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634" y="1980911"/>
            <a:ext cx="1642751" cy="184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F4CE8080-A4A9-D021-8691-7D2FBCC5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21" y="1554090"/>
            <a:ext cx="3859068" cy="257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십자형 6">
            <a:extLst>
              <a:ext uri="{FF2B5EF4-FFF2-40B4-BE49-F238E27FC236}">
                <a16:creationId xmlns:a16="http://schemas.microsoft.com/office/drawing/2014/main" id="{A7901B95-F666-5B15-7744-4C6F9DE8A199}"/>
              </a:ext>
            </a:extLst>
          </p:cNvPr>
          <p:cNvSpPr/>
          <p:nvPr/>
        </p:nvSpPr>
        <p:spPr>
          <a:xfrm rot="18876309">
            <a:off x="3242632" y="1724263"/>
            <a:ext cx="2902752" cy="2925378"/>
          </a:xfrm>
          <a:prstGeom prst="plus">
            <a:avLst>
              <a:gd name="adj" fmla="val 4672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000DBFAC-930B-6762-3E8C-40C1B7E7B955}"/>
              </a:ext>
            </a:extLst>
          </p:cNvPr>
          <p:cNvSpPr/>
          <p:nvPr/>
        </p:nvSpPr>
        <p:spPr>
          <a:xfrm rot="18876309">
            <a:off x="6250080" y="1376825"/>
            <a:ext cx="2902752" cy="2925378"/>
          </a:xfrm>
          <a:prstGeom prst="plus">
            <a:avLst>
              <a:gd name="adj" fmla="val 4672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09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BE8631-2C25-13E9-DC16-20487ED8B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7F568E-D62A-F671-409D-94B02D7D5B21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409DC6-0907-8D72-75D1-CB8283AAEDD0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491346-1801-63A7-C197-62A43D67DB88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CF8F9B-E904-A427-BB8B-F377603C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24" y="1683327"/>
            <a:ext cx="2048222" cy="3642538"/>
          </a:xfrm>
          <a:prstGeom prst="rect">
            <a:avLst/>
          </a:prstGeom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FBEFB78-FC0E-96E5-0989-B25D0F752E7A}"/>
              </a:ext>
            </a:extLst>
          </p:cNvPr>
          <p:cNvSpPr/>
          <p:nvPr/>
        </p:nvSpPr>
        <p:spPr>
          <a:xfrm>
            <a:off x="2135853" y="2475347"/>
            <a:ext cx="745894" cy="729672"/>
          </a:xfrm>
          <a:prstGeom prst="donut">
            <a:avLst>
              <a:gd name="adj" fmla="val 581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2E4074-F1D4-2382-D2B2-032190C7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179" y="1683327"/>
            <a:ext cx="2048222" cy="3642539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F5F1025D-2320-1B04-FA15-732B661207BA}"/>
              </a:ext>
            </a:extLst>
          </p:cNvPr>
          <p:cNvSpPr/>
          <p:nvPr/>
        </p:nvSpPr>
        <p:spPr>
          <a:xfrm>
            <a:off x="5105343" y="2978729"/>
            <a:ext cx="745894" cy="729672"/>
          </a:xfrm>
          <a:prstGeom prst="donut">
            <a:avLst>
              <a:gd name="adj" fmla="val 581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DBEFAA-05C3-A2C3-0EB4-A17E2742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26" y="3055566"/>
            <a:ext cx="422016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91451-E438-665D-4FDA-630D5DD39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811BC2-4821-DC65-49CF-4A118762AE43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D6E904-CC3F-2026-9453-C4837B2C975F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18C9B5-FC3E-9B2F-D149-D9B6A9B99727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EBC2F8-FD6F-BA69-3C09-1526AD11AB40}"/>
              </a:ext>
            </a:extLst>
          </p:cNvPr>
          <p:cNvCxnSpPr>
            <a:cxnSpLocks/>
          </p:cNvCxnSpPr>
          <p:nvPr/>
        </p:nvCxnSpPr>
        <p:spPr>
          <a:xfrm>
            <a:off x="805872" y="3136821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5C2F7D-78ED-29A0-04B3-DD2C4A06AC45}"/>
              </a:ext>
            </a:extLst>
          </p:cNvPr>
          <p:cNvSpPr txBox="1"/>
          <p:nvPr/>
        </p:nvSpPr>
        <p:spPr>
          <a:xfrm>
            <a:off x="1676400" y="2435010"/>
            <a:ext cx="896850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b="1" i="0" dirty="0">
                <a:solidFill>
                  <a:schemeClr val="bg1"/>
                </a:solidFill>
                <a:effectLst/>
                <a:latin typeface="Merriweather Sans" pitchFamily="2" charset="0"/>
              </a:rPr>
              <a:t>Exploring the Effects of Replicating Shape,                                                                       Weight and Recoil Effects on VR Shooting Controllers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F1D8D-CE72-31DB-AB25-907CC528A1E0}"/>
              </a:ext>
            </a:extLst>
          </p:cNvPr>
          <p:cNvSpPr txBox="1"/>
          <p:nvPr/>
        </p:nvSpPr>
        <p:spPr>
          <a:xfrm>
            <a:off x="2951017" y="3244334"/>
            <a:ext cx="7190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altLang="ko-KR" b="1" i="0" dirty="0">
                <a:solidFill>
                  <a:schemeClr val="bg1"/>
                </a:solidFill>
                <a:effectLst/>
                <a:latin typeface="Merriweather Sans" pitchFamily="2" charset="0"/>
              </a:rPr>
              <a:t>VR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Merriweather Sans" pitchFamily="2" charset="0"/>
              </a:rPr>
              <a:t>슈팅 컨트롤러에서 모양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Merriweather Sans" pitchFamily="2" charset="0"/>
              </a:rPr>
              <a:t>,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Merriweather Sans" pitchFamily="2" charset="0"/>
              </a:rPr>
              <a:t>무게 및 반동 효과 재현의 효과 탐구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B76C3C-C378-0A6F-ABAF-4350C51C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51" y="3619360"/>
            <a:ext cx="8320205" cy="22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E82C0-90A8-11DF-3F91-1DD88395C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1316404-9584-AF2A-769E-1CCC7D8D88A5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F9F1D6-4B0C-25E8-21E3-553F96147CD7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0A1F02-FE8C-7894-3EC7-62C3E7958FF2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BCCD-7AE7-A0A4-571B-DFE52551FEC6}"/>
              </a:ext>
            </a:extLst>
          </p:cNvPr>
          <p:cNvSpPr txBox="1"/>
          <p:nvPr/>
        </p:nvSpPr>
        <p:spPr>
          <a:xfrm>
            <a:off x="805873" y="2967335"/>
            <a:ext cx="542867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Merriweather Sans" pitchFamily="2" charset="0"/>
              </a:rPr>
              <a:t>모양과 무게가 비슷한 </a:t>
            </a:r>
            <a:r>
              <a:rPr lang="en-US" altLang="ko-KR" sz="2000" b="1" dirty="0">
                <a:solidFill>
                  <a:schemeClr val="bg1"/>
                </a:solidFill>
                <a:latin typeface="Merriweather Sans" pitchFamily="2" charset="0"/>
              </a:rPr>
              <a:t>shooting controller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b="1" dirty="0">
                <a:solidFill>
                  <a:schemeClr val="bg1"/>
                </a:solidFill>
                <a:latin typeface="Merriweather Sans" pitchFamily="2" charset="0"/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  <a:latin typeface="Merriweather Sans" pitchFamily="2" charset="0"/>
              </a:rPr>
              <a:t>반동 조절</a:t>
            </a:r>
            <a:endParaRPr lang="en-US" altLang="ko-KR" sz="2000" b="1" dirty="0">
              <a:solidFill>
                <a:schemeClr val="bg1"/>
              </a:solidFill>
              <a:latin typeface="Merriweather Sans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60FA50-D403-F93E-534D-1CD0E2BC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977" y="1086805"/>
            <a:ext cx="2988568" cy="29308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DDC17A-C0CA-F0DB-88E7-97023D8E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335" y="4131013"/>
            <a:ext cx="2410161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9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058DE-B9D9-73C0-FA90-AE0575B5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58AC1F-805E-273D-4CA1-50F588FD0047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E57C1-8448-0B65-6B25-1F36C8065DD9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ACF9EF-ADDE-0DCB-C2A0-805D61C2F9CC}"/>
              </a:ext>
            </a:extLst>
          </p:cNvPr>
          <p:cNvSpPr txBox="1"/>
          <p:nvPr/>
        </p:nvSpPr>
        <p:spPr>
          <a:xfrm>
            <a:off x="805873" y="138317"/>
            <a:ext cx="1817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FCFA5-B7B6-E58E-7FE7-5D24A0A72436}"/>
              </a:ext>
            </a:extLst>
          </p:cNvPr>
          <p:cNvSpPr txBox="1"/>
          <p:nvPr/>
        </p:nvSpPr>
        <p:spPr>
          <a:xfrm>
            <a:off x="789709" y="1255548"/>
            <a:ext cx="10580254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실험 방식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자신들의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haptic device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와 기존 컨트롤러 비교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조준 방법에 대한 설명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타겟은 각각 한번만 격발 가능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사격까지 걸린 시간 기록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HD(Hit Distance) – 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맞춘 지점과 타겟의 중심 거리 계산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모든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target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이 나올 때까지 진행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X 2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13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953CA-8D96-9711-A571-1981E65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A627858-059F-03F8-FC3C-8FE3E7F0F349}"/>
              </a:ext>
            </a:extLst>
          </p:cNvPr>
          <p:cNvCxnSpPr>
            <a:cxnSpLocks/>
          </p:cNvCxnSpPr>
          <p:nvPr/>
        </p:nvCxnSpPr>
        <p:spPr>
          <a:xfrm>
            <a:off x="805873" y="846203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8E9963-1AE1-1552-BC3B-60995A86F03C}"/>
              </a:ext>
            </a:extLst>
          </p:cNvPr>
          <p:cNvCxnSpPr>
            <a:cxnSpLocks/>
          </p:cNvCxnSpPr>
          <p:nvPr/>
        </p:nvCxnSpPr>
        <p:spPr>
          <a:xfrm>
            <a:off x="805873" y="6143257"/>
            <a:ext cx="105802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A1AB00-25D1-E15E-1A18-89EBFA7657A6}"/>
              </a:ext>
            </a:extLst>
          </p:cNvPr>
          <p:cNvSpPr txBox="1"/>
          <p:nvPr/>
        </p:nvSpPr>
        <p:spPr>
          <a:xfrm>
            <a:off x="805873" y="138317"/>
            <a:ext cx="12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UIST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25798C-B4E5-F1E7-4663-13CE667A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64" y="1700123"/>
            <a:ext cx="4264563" cy="34577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EA9F02-23E2-E756-8ADB-3464EBFDECD1}"/>
              </a:ext>
            </a:extLst>
          </p:cNvPr>
          <p:cNvSpPr txBox="1"/>
          <p:nvPr/>
        </p:nvSpPr>
        <p:spPr>
          <a:xfrm>
            <a:off x="805872" y="1186405"/>
            <a:ext cx="5798127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실험 방식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4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가지 거리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(25,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35, 45, 55m)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거리마다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9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가지의 위치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사이 거리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0.5m)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사용자의 눈높이 기준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중력이나 </a:t>
            </a:r>
            <a:r>
              <a:rPr lang="ko-KR" altLang="en-US" sz="2000" dirty="0" err="1">
                <a:solidFill>
                  <a:schemeClr val="bg1"/>
                </a:solidFill>
                <a:latin typeface="Merriweather Sans" pitchFamily="2" charset="0"/>
              </a:rPr>
              <a:t>바람같은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기타 조건 고려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X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무작위 생성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생성주기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4.5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초 </a:t>
            </a:r>
            <a:r>
              <a:rPr lang="ko-KR" altLang="en-US" sz="2000" dirty="0" err="1">
                <a:solidFill>
                  <a:schemeClr val="bg1"/>
                </a:solidFill>
                <a:latin typeface="Merriweather Sans" pitchFamily="2" charset="0"/>
              </a:rPr>
              <a:t>랜더링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 시간은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초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	5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초의 초기 카운트다운 </a:t>
            </a:r>
            <a:r>
              <a:rPr lang="en-US" altLang="ko-KR" sz="2000" dirty="0">
                <a:solidFill>
                  <a:schemeClr val="bg1"/>
                </a:solidFill>
                <a:latin typeface="Merriweather Sans" pitchFamily="2" charset="0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Merriweather Sans" pitchFamily="2" charset="0"/>
              </a:rPr>
              <a:t>사용자 준비 시간</a:t>
            </a: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solidFill>
                <a:schemeClr val="bg1"/>
              </a:solidFill>
              <a:latin typeface="Merriweather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92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486</Words>
  <Application>Microsoft Office PowerPoint</Application>
  <PresentationFormat>와이드스크린</PresentationFormat>
  <Paragraphs>105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Merriweather</vt:lpstr>
      <vt:lpstr>Merriweather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보규 최</dc:creator>
  <cp:lastModifiedBy>보규 최</cp:lastModifiedBy>
  <cp:revision>20</cp:revision>
  <dcterms:created xsi:type="dcterms:W3CDTF">2024-11-18T04:04:59Z</dcterms:created>
  <dcterms:modified xsi:type="dcterms:W3CDTF">2025-01-22T06:50:32Z</dcterms:modified>
</cp:coreProperties>
</file>